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63" r:id="rId3"/>
    <p:sldId id="355" r:id="rId4"/>
    <p:sldId id="318" r:id="rId5"/>
    <p:sldId id="285" r:id="rId6"/>
    <p:sldId id="321" r:id="rId7"/>
    <p:sldId id="315" r:id="rId8"/>
    <p:sldId id="316" r:id="rId9"/>
    <p:sldId id="320" r:id="rId10"/>
    <p:sldId id="2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an" initials="JD" lastIdx="4" clrIdx="0">
    <p:extLst>
      <p:ext uri="{19B8F6BF-5375-455C-9EA6-DF929625EA0E}">
        <p15:presenceInfo xmlns:p15="http://schemas.microsoft.com/office/powerpoint/2012/main" userId="S::jdean@theadditiveagency.com::48d7c856-aa91-4f9a-9c9d-c7de74b97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00CC66"/>
    <a:srgbClr val="E8188F"/>
    <a:srgbClr val="F0081E"/>
    <a:srgbClr val="00B050"/>
    <a:srgbClr val="2A4DFF"/>
    <a:srgbClr val="F76900"/>
    <a:srgbClr val="707780"/>
    <a:srgbClr val="D74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89379"/>
  </p:normalViewPr>
  <p:slideViewPr>
    <p:cSldViewPr snapToGrid="0" snapToObjects="1">
      <p:cViewPr varScale="1">
        <p:scale>
          <a:sx n="67" d="100"/>
          <a:sy n="67" d="100"/>
        </p:scale>
        <p:origin x="644" y="48"/>
      </p:cViewPr>
      <p:guideLst/>
    </p:cSldViewPr>
  </p:slideViewPr>
  <p:outlineViewPr>
    <p:cViewPr>
      <p:scale>
        <a:sx n="33" d="100"/>
        <a:sy n="33" d="100"/>
      </p:scale>
      <p:origin x="0" y="-1272"/>
    </p:cViewPr>
  </p:outlineViewPr>
  <p:notesTextViewPr>
    <p:cViewPr>
      <p:scale>
        <a:sx n="1" d="1"/>
        <a:sy n="1" d="1"/>
      </p:scale>
      <p:origin x="0" y="0"/>
    </p:cViewPr>
  </p:notesTextViewPr>
  <p:sorterViewPr>
    <p:cViewPr>
      <p:scale>
        <a:sx n="152" d="100"/>
        <a:sy n="152" d="100"/>
      </p:scale>
      <p:origin x="0" y="0"/>
    </p:cViewPr>
  </p:sorterViewPr>
  <p:notesViewPr>
    <p:cSldViewPr snapToGrid="0" snapToObjects="1">
      <p:cViewPr varScale="1">
        <p:scale>
          <a:sx n="114" d="100"/>
          <a:sy n="114" d="100"/>
        </p:scale>
        <p:origin x="354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1379A-EF37-704C-8538-D0F73F424F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C2CBE97-3D0C-5045-9FE9-7F95CA6BE3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E2166-158B-7043-BC3D-862E3961C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20385E-9AEC-AE4B-9F29-034FFD6546A1}" type="slidenum">
              <a:rPr lang="en-US" smtClean="0"/>
              <a:t>‹#›</a:t>
            </a:fld>
            <a:endParaRPr lang="en-US"/>
          </a:p>
        </p:txBody>
      </p:sp>
      <p:sp>
        <p:nvSpPr>
          <p:cNvPr id="6" name="Date Placeholder 5">
            <a:extLst>
              <a:ext uri="{FF2B5EF4-FFF2-40B4-BE49-F238E27FC236}">
                <a16:creationId xmlns:a16="http://schemas.microsoft.com/office/drawing/2014/main" id="{37B6664E-7B47-9F48-A0F4-96D7B082EC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E0C87-C4B2-804D-A271-30F16C3C06F1}" type="datetimeFigureOut">
              <a:rPr lang="en-US" smtClean="0"/>
              <a:t>2/1/2020</a:t>
            </a:fld>
            <a:endParaRPr lang="en-US"/>
          </a:p>
        </p:txBody>
      </p:sp>
    </p:spTree>
    <p:extLst>
      <p:ext uri="{BB962C8B-B14F-4D97-AF65-F5344CB8AC3E}">
        <p14:creationId xmlns:p14="http://schemas.microsoft.com/office/powerpoint/2010/main" val="30242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088AB-38D9-574D-9FE4-C1ABD659377A}" type="datetimeFigureOut">
              <a:rPr lang="en-US" smtClean="0"/>
              <a:t>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9CC7F-D7FD-7142-9894-9CD0A54CFBFA}" type="slidenum">
              <a:rPr lang="en-US" smtClean="0"/>
              <a:t>‹#›</a:t>
            </a:fld>
            <a:endParaRPr lang="en-US"/>
          </a:p>
        </p:txBody>
      </p:sp>
    </p:spTree>
    <p:extLst>
      <p:ext uri="{BB962C8B-B14F-4D97-AF65-F5344CB8AC3E}">
        <p14:creationId xmlns:p14="http://schemas.microsoft.com/office/powerpoint/2010/main" val="42921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google.com/k-12-solutions/g-suite/?modal_active=non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change the name to attract people?</a:t>
            </a:r>
          </a:p>
        </p:txBody>
      </p:sp>
      <p:sp>
        <p:nvSpPr>
          <p:cNvPr id="4" name="Slide Number Placeholder 3"/>
          <p:cNvSpPr>
            <a:spLocks noGrp="1"/>
          </p:cNvSpPr>
          <p:nvPr>
            <p:ph type="sldNum" sz="quarter" idx="5"/>
          </p:nvPr>
        </p:nvSpPr>
        <p:spPr/>
        <p:txBody>
          <a:bodyPr/>
          <a:lstStyle/>
          <a:p>
            <a:fld id="{9AC9CC7F-D7FD-7142-9894-9CD0A54CFBFA}" type="slidenum">
              <a:rPr lang="en-US" smtClean="0"/>
              <a:t>1</a:t>
            </a:fld>
            <a:endParaRPr lang="en-US"/>
          </a:p>
        </p:txBody>
      </p:sp>
    </p:spTree>
    <p:extLst>
      <p:ext uri="{BB962C8B-B14F-4D97-AF65-F5344CB8AC3E}">
        <p14:creationId xmlns:p14="http://schemas.microsoft.com/office/powerpoint/2010/main" val="61267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a:t>
            </a:fld>
            <a:endParaRPr lang="en-US"/>
          </a:p>
        </p:txBody>
      </p:sp>
    </p:spTree>
    <p:extLst>
      <p:ext uri="{BB962C8B-B14F-4D97-AF65-F5344CB8AC3E}">
        <p14:creationId xmlns:p14="http://schemas.microsoft.com/office/powerpoint/2010/main" val="11605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will be focusing on the proper procedures and processes for gaining and maintaining the campus website, given the proper template and guidelines to follow. Google has aggressively targeted the education market, with </a:t>
            </a:r>
            <a:r>
              <a:rPr lang="en-US" sz="1200" b="0" i="0" u="none" strike="noStrike" kern="1200" dirty="0">
                <a:solidFill>
                  <a:schemeClr val="tx1"/>
                </a:solidFill>
                <a:effectLst/>
                <a:latin typeface="+mn-lt"/>
                <a:ea typeface="+mn-ea"/>
                <a:cs typeface="+mn-cs"/>
                <a:hlinkClick r:id="rId3"/>
              </a:rPr>
              <a:t>G Suite for Education</a:t>
            </a:r>
            <a:r>
              <a:rPr lang="en-US" sz="1200" b="0" i="0" kern="1200" dirty="0">
                <a:solidFill>
                  <a:schemeClr val="tx1"/>
                </a:solidFill>
                <a:effectLst/>
                <a:latin typeface="+mn-lt"/>
                <a:ea typeface="+mn-ea"/>
                <a:cs typeface="+mn-cs"/>
              </a:rPr>
              <a:t> and Google Classroom, both of which seamlessly integrate with Chromebooks.</a:t>
            </a:r>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4</a:t>
            </a:fld>
            <a:endParaRPr lang="en-US"/>
          </a:p>
        </p:txBody>
      </p:sp>
    </p:spTree>
    <p:extLst>
      <p:ext uri="{BB962C8B-B14F-4D97-AF65-F5344CB8AC3E}">
        <p14:creationId xmlns:p14="http://schemas.microsoft.com/office/powerpoint/2010/main" val="12773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5</a:t>
            </a:fld>
            <a:endParaRPr lang="en-US"/>
          </a:p>
        </p:txBody>
      </p:sp>
    </p:spTree>
    <p:extLst>
      <p:ext uri="{BB962C8B-B14F-4D97-AF65-F5344CB8AC3E}">
        <p14:creationId xmlns:p14="http://schemas.microsoft.com/office/powerpoint/2010/main" val="142683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Site is a fantastic way for getting a website quickly and efficiently, even if you know nothing about web development or actual coding. A great way to get a site up very quickly, is to use a prebuilt template, that you can click on right in the google site’s gallery. Now please make sure we have gone to sites.google.com and we are on the main screen. So click the red create button on the left hand side. Now we are ready to select a template. By default, it selects a blank template. Actually most people prefer to use a pre-built site because it’s more efficient. We can just edit the content. This is where you can see all the pre-build site templates and then we can get a jumpstart on our sites. You can even search. For example, I will type inquiry project. Click the magnifying glass. You can have all these options to choose from. We can click on any option and preview it to see what it’s going to be like. If I would like to use it, I just click select or click back to Gallery to continue browsing. Once we select, we give the site a name, then we are coming down here, this is where we get the URL because I need to give other people so that they can find my site in a browser. Now One problem, if you have a generic name in your site, for example, education, the others might have used the URL. We’d better think of some unique names. So once we have unique site locations, we can scroll down for more options. I can click a triangle under select a theme.</a:t>
            </a:r>
          </a:p>
        </p:txBody>
      </p:sp>
      <p:sp>
        <p:nvSpPr>
          <p:cNvPr id="4" name="Slide Number Placeholder 3"/>
          <p:cNvSpPr>
            <a:spLocks noGrp="1"/>
          </p:cNvSpPr>
          <p:nvPr>
            <p:ph type="sldNum" sz="quarter" idx="5"/>
          </p:nvPr>
        </p:nvSpPr>
        <p:spPr/>
        <p:txBody>
          <a:bodyPr/>
          <a:lstStyle/>
          <a:p>
            <a:fld id="{9AC9CC7F-D7FD-7142-9894-9CD0A54CFBFA}" type="slidenum">
              <a:rPr lang="en-US" smtClean="0"/>
              <a:t>6</a:t>
            </a:fld>
            <a:endParaRPr lang="en-US"/>
          </a:p>
        </p:txBody>
      </p:sp>
    </p:spTree>
    <p:extLst>
      <p:ext uri="{BB962C8B-B14F-4D97-AF65-F5344CB8AC3E}">
        <p14:creationId xmlns:p14="http://schemas.microsoft.com/office/powerpoint/2010/main" val="234558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earlier, Googles </a:t>
            </a:r>
          </a:p>
        </p:txBody>
      </p:sp>
      <p:sp>
        <p:nvSpPr>
          <p:cNvPr id="4" name="Slide Number Placeholder 3"/>
          <p:cNvSpPr>
            <a:spLocks noGrp="1"/>
          </p:cNvSpPr>
          <p:nvPr>
            <p:ph type="sldNum" sz="quarter" idx="5"/>
          </p:nvPr>
        </p:nvSpPr>
        <p:spPr/>
        <p:txBody>
          <a:bodyPr/>
          <a:lstStyle/>
          <a:p>
            <a:fld id="{9AC9CC7F-D7FD-7142-9894-9CD0A54CFBFA}" type="slidenum">
              <a:rPr lang="en-US" smtClean="0"/>
              <a:t>7</a:t>
            </a:fld>
            <a:endParaRPr lang="en-US"/>
          </a:p>
        </p:txBody>
      </p:sp>
    </p:spTree>
    <p:extLst>
      <p:ext uri="{BB962C8B-B14F-4D97-AF65-F5344CB8AC3E}">
        <p14:creationId xmlns:p14="http://schemas.microsoft.com/office/powerpoint/2010/main" val="1700082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3" descr="Syracuse University is presented next to a block S in orange on a white background." title="Syracuse University Logo">
            <a:extLst>
              <a:ext uri="{FF2B5EF4-FFF2-40B4-BE49-F238E27FC236}">
                <a16:creationId xmlns:a16="http://schemas.microsoft.com/office/drawing/2014/main" id="{45EA3A71-4B99-694C-96D0-5C3A8731AD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8" name="Picture 4" descr="Large orange blocky &quot;S&quot; placed on the bottom right corner of the slide. " title="Syracuse University Block S">
            <a:extLst>
              <a:ext uri="{FF2B5EF4-FFF2-40B4-BE49-F238E27FC236}">
                <a16:creationId xmlns:a16="http://schemas.microsoft.com/office/drawing/2014/main" id="{D1E18515-35BE-7644-8158-2284E6C0A6F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2" r="11376" b="6722"/>
          <a:stretch/>
        </p:blipFill>
        <p:spPr>
          <a:xfrm>
            <a:off x="7772400" y="457200"/>
            <a:ext cx="4416552" cy="6400800"/>
          </a:xfrm>
          <a:prstGeom prst="rect">
            <a:avLst/>
          </a:prstGeom>
        </p:spPr>
      </p:pic>
    </p:spTree>
    <p:extLst>
      <p:ext uri="{BB962C8B-B14F-4D97-AF65-F5344CB8AC3E}">
        <p14:creationId xmlns:p14="http://schemas.microsoft.com/office/powerpoint/2010/main" val="38427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Table Placeholder 3">
            <a:extLst>
              <a:ext uri="{FF2B5EF4-FFF2-40B4-BE49-F238E27FC236}">
                <a16:creationId xmlns:a16="http://schemas.microsoft.com/office/drawing/2014/main" id="{3B3998B0-802F-B748-B5BA-6FE0D7471297}"/>
              </a:ext>
            </a:extLst>
          </p:cNvPr>
          <p:cNvSpPr>
            <a:spLocks noGrp="1"/>
          </p:cNvSpPr>
          <p:nvPr>
            <p:ph type="tbl" sz="quarter" idx="10"/>
          </p:nvPr>
        </p:nvSpPr>
        <p:spPr>
          <a:xfrm>
            <a:off x="841248" y="1828800"/>
            <a:ext cx="10515600" cy="4352544"/>
          </a:xfrm>
        </p:spPr>
        <p:txBody>
          <a:bodyPr/>
          <a:lstStyle>
            <a:lvl1pPr marL="0" indent="0">
              <a:buNone/>
              <a:defRPr/>
            </a:lvl1pPr>
          </a:lstStyle>
          <a:p>
            <a:endParaRPr lang="en-US" dirty="0"/>
          </a:p>
        </p:txBody>
      </p:sp>
    </p:spTree>
    <p:extLst>
      <p:ext uri="{BB962C8B-B14F-4D97-AF65-F5344CB8AC3E}">
        <p14:creationId xmlns:p14="http://schemas.microsoft.com/office/powerpoint/2010/main" val="16521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2A658F-CD0B-4645-8298-83CE8302ACB7}"/>
              </a:ext>
            </a:extLst>
          </p:cNvPr>
          <p:cNvSpPr>
            <a:spLocks noGrp="1"/>
          </p:cNvSpPr>
          <p:nvPr>
            <p:ph type="title"/>
          </p:nvPr>
        </p:nvSpPr>
        <p:spPr/>
        <p:txBody>
          <a:bodyPr/>
          <a:lstStyle/>
          <a:p>
            <a:r>
              <a:rPr lang="en-US" dirty="0"/>
              <a:t>Click to edit Master title style</a:t>
            </a:r>
          </a:p>
        </p:txBody>
      </p:sp>
      <p:sp>
        <p:nvSpPr>
          <p:cNvPr id="11" name="Picture Placeholder 2">
            <a:extLst>
              <a:ext uri="{FF2B5EF4-FFF2-40B4-BE49-F238E27FC236}">
                <a16:creationId xmlns:a16="http://schemas.microsoft.com/office/drawing/2014/main" id="{0D1DCB07-D8B9-C74E-BA30-F4E3DA9511DA}"/>
              </a:ext>
            </a:extLst>
          </p:cNvPr>
          <p:cNvSpPr>
            <a:spLocks noGrp="1"/>
          </p:cNvSpPr>
          <p:nvPr>
            <p:ph type="pic" sz="quarter" idx="10"/>
          </p:nvPr>
        </p:nvSpPr>
        <p:spPr>
          <a:xfrm>
            <a:off x="0" y="2070101"/>
            <a:ext cx="12192000" cy="4787899"/>
          </a:xfrm>
        </p:spPr>
        <p:txBody>
          <a:bodyPr/>
          <a:lstStyle>
            <a:lvl1pPr marL="0" indent="0">
              <a:buNone/>
              <a:defRPr/>
            </a:lvl1pPr>
          </a:lstStyle>
          <a:p>
            <a:endParaRPr lang="en-US" dirty="0"/>
          </a:p>
        </p:txBody>
      </p:sp>
    </p:spTree>
    <p:extLst>
      <p:ext uri="{BB962C8B-B14F-4D97-AF65-F5344CB8AC3E}">
        <p14:creationId xmlns:p14="http://schemas.microsoft.com/office/powerpoint/2010/main" val="301055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667-DD05-564E-B57D-77CECB3AE4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559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88" y="4114800"/>
            <a:ext cx="5224821" cy="1500187"/>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3">
            <a:extLst>
              <a:ext uri="{FF2B5EF4-FFF2-40B4-BE49-F238E27FC236}">
                <a16:creationId xmlns:a16="http://schemas.microsoft.com/office/drawing/2014/main" id="{0816FEDB-1838-C944-A3FD-F00975D579E6}"/>
              </a:ext>
            </a:extLst>
          </p:cNvPr>
          <p:cNvSpPr>
            <a:spLocks noGrp="1"/>
          </p:cNvSpPr>
          <p:nvPr>
            <p:ph type="pic" sz="quarter" idx="10"/>
          </p:nvPr>
        </p:nvSpPr>
        <p:spPr>
          <a:xfrm>
            <a:off x="6492240" y="0"/>
            <a:ext cx="5699760" cy="6858000"/>
          </a:xfrm>
          <a:solidFill>
            <a:schemeClr val="tx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6704062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31" y="4114800"/>
            <a:ext cx="5224821" cy="1500187"/>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17D0421-183A-334C-9D76-A5BEBECDE60F}"/>
              </a:ext>
            </a:extLst>
          </p:cNvPr>
          <p:cNvSpPr>
            <a:spLocks noGrp="1"/>
          </p:cNvSpPr>
          <p:nvPr>
            <p:ph type="pic" sz="quarter" idx="10"/>
          </p:nvPr>
        </p:nvSpPr>
        <p:spPr>
          <a:xfrm>
            <a:off x="6492240" y="0"/>
            <a:ext cx="5699760" cy="6858000"/>
          </a:xfrm>
          <a:solidFill>
            <a:schemeClr val="bg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26817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1710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8757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2"/>
      </p:bgRef>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982ED1EF-5686-E24D-9F47-3384F095732F}"/>
              </a:ext>
            </a:extLst>
          </p:cNvPr>
          <p:cNvSpPr/>
          <p:nvPr userDrawn="1"/>
        </p:nvSpPr>
        <p:spPr>
          <a:xfrm>
            <a:off x="0" y="0"/>
            <a:ext cx="12191999" cy="118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78F63C-0147-3441-9377-F9E2452D2B33}"/>
              </a:ext>
            </a:extLst>
          </p:cNvPr>
          <p:cNvSpPr>
            <a:spLocks noGrp="1"/>
          </p:cNvSpPr>
          <p:nvPr>
            <p:ph type="title"/>
          </p:nvPr>
        </p:nvSpPr>
        <p:spPr>
          <a:xfrm>
            <a:off x="3354332" y="2778847"/>
            <a:ext cx="5486400" cy="1737360"/>
          </a:xfrm>
        </p:spPr>
        <p:txBody>
          <a:bodyPr>
            <a:normAutofit/>
          </a:bodyPr>
          <a:lstStyle>
            <a:lvl1pPr>
              <a:defRPr sz="6600">
                <a:solidFill>
                  <a:schemeClr val="tx1"/>
                </a:solidFill>
              </a:defRPr>
            </a:lvl1pPr>
          </a:lstStyle>
          <a:p>
            <a:endParaRPr lang="en-US" dirty="0"/>
          </a:p>
        </p:txBody>
      </p:sp>
      <p:pic>
        <p:nvPicPr>
          <p:cNvPr id="5" name="Picture 2" descr="Syracuse University is presented next to a block S in orange on a white background." title="Syracuse University Logo">
            <a:extLst>
              <a:ext uri="{FF2B5EF4-FFF2-40B4-BE49-F238E27FC236}">
                <a16:creationId xmlns:a16="http://schemas.microsoft.com/office/drawing/2014/main" id="{DB50F347-9886-324C-A880-F8E9B3A822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90" r="-90"/>
          <a:stretch/>
        </p:blipFill>
        <p:spPr>
          <a:xfrm>
            <a:off x="696058" y="365760"/>
            <a:ext cx="2418374" cy="457200"/>
          </a:xfrm>
          <a:prstGeom prst="rect">
            <a:avLst/>
          </a:prstGeom>
        </p:spPr>
      </p:pic>
    </p:spTree>
    <p:extLst>
      <p:ext uri="{BB962C8B-B14F-4D97-AF65-F5344CB8AC3E}">
        <p14:creationId xmlns:p14="http://schemas.microsoft.com/office/powerpoint/2010/main" val="306598615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Orang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94660B-E1AB-AF43-9B1B-F34D5E1CCF80}"/>
              </a:ext>
            </a:extLst>
          </p:cNvPr>
          <p:cNvSpPr>
            <a:spLocks noGrp="1"/>
          </p:cNvSpPr>
          <p:nvPr>
            <p:ph type="title"/>
          </p:nvPr>
        </p:nvSpPr>
        <p:spPr>
          <a:xfrm>
            <a:off x="740663" y="2766217"/>
            <a:ext cx="5486400" cy="1737360"/>
          </a:xfrm>
        </p:spPr>
        <p:txBody>
          <a:bodyPr tIns="0" bIns="0" anchor="t" anchorCtr="0">
            <a:normAutofit/>
          </a:bodyPr>
          <a:lstStyle>
            <a:lvl1pPr>
              <a:defRPr sz="6600">
                <a:solidFill>
                  <a:schemeClr val="tx1"/>
                </a:solidFill>
              </a:defRPr>
            </a:lvl1pPr>
          </a:lstStyle>
          <a:p>
            <a:endParaRPr lang="en-US" dirty="0"/>
          </a:p>
        </p:txBody>
      </p:sp>
      <p:pic>
        <p:nvPicPr>
          <p:cNvPr id="6" name="Picture 3" descr="Syracuse University is presented next to a block S in white on an orange background." title="Syracuse University Logo">
            <a:extLst>
              <a:ext uri="{FF2B5EF4-FFF2-40B4-BE49-F238E27FC236}">
                <a16:creationId xmlns:a16="http://schemas.microsoft.com/office/drawing/2014/main" id="{041D6A3C-A6D7-5C40-8DB1-7F7F93BCA5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4F9193E3-243E-1B45-8467-4622423DF063}"/>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26931433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orange on a white background." title="Syracuse University Logo">
            <a:extLst>
              <a:ext uri="{FF2B5EF4-FFF2-40B4-BE49-F238E27FC236}">
                <a16:creationId xmlns:a16="http://schemas.microsoft.com/office/drawing/2014/main" id="{33CC16B8-858B-E641-A281-B2BCE05C59E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069354DE-56C0-484E-A9B2-526150D0EC7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30139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Navy)">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F41C7C-C8A5-FE4C-AF93-AC5D5F45FC94}"/>
              </a:ext>
            </a:extLst>
          </p:cNvPr>
          <p:cNvSpPr>
            <a:spLocks noGrp="1"/>
          </p:cNvSpPr>
          <p:nvPr>
            <p:ph type="title"/>
          </p:nvPr>
        </p:nvSpPr>
        <p:spPr>
          <a:xfrm>
            <a:off x="740664" y="2766217"/>
            <a:ext cx="5483335" cy="1737360"/>
          </a:xfrm>
        </p:spPr>
        <p:txBody>
          <a:bodyPr tIns="0" bIns="0" anchor="t" anchorCtr="0">
            <a:noAutofit/>
          </a:bodyPr>
          <a:lstStyle>
            <a:lvl1pPr>
              <a:defRPr sz="6600">
                <a:solidFill>
                  <a:schemeClr val="tx2"/>
                </a:solidFill>
              </a:defRPr>
            </a:lvl1pPr>
          </a:lstStyle>
          <a:p>
            <a:endParaRPr lang="en-US" dirty="0"/>
          </a:p>
        </p:txBody>
      </p:sp>
      <p:pic>
        <p:nvPicPr>
          <p:cNvPr id="6" name="Picture 3" descr="Syracuse University is presented next to a block S in orange on a navy background." title="Syracuse University Logo">
            <a:extLst>
              <a:ext uri="{FF2B5EF4-FFF2-40B4-BE49-F238E27FC236}">
                <a16:creationId xmlns:a16="http://schemas.microsoft.com/office/drawing/2014/main" id="{AA5B4474-4214-1746-A7BA-39AF0E90AC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 navy background." title="Syracuse University Laurel">
            <a:extLst>
              <a:ext uri="{FF2B5EF4-FFF2-40B4-BE49-F238E27FC236}">
                <a16:creationId xmlns:a16="http://schemas.microsoft.com/office/drawing/2014/main" id="{6698A982-DF1C-E541-8680-695565939B76}"/>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3611530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CA8CFA-0ABB-4044-A8AF-82287D767DC8}" type="datetimeFigureOut">
              <a:rPr lang="en-US" smtClean="0"/>
              <a:t>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90799-09DA-4F1D-826B-4EEC7107CCBB}" type="slidenum">
              <a:rPr lang="en-US" smtClean="0"/>
              <a:t>‹#›</a:t>
            </a:fld>
            <a:endParaRPr lang="en-US"/>
          </a:p>
        </p:txBody>
      </p:sp>
    </p:spTree>
    <p:extLst>
      <p:ext uri="{BB962C8B-B14F-4D97-AF65-F5344CB8AC3E}">
        <p14:creationId xmlns:p14="http://schemas.microsoft.com/office/powerpoint/2010/main" val="251187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white on an orange background" title="Syracuse University Logo">
            <a:extLst>
              <a:ext uri="{FF2B5EF4-FFF2-40B4-BE49-F238E27FC236}">
                <a16:creationId xmlns:a16="http://schemas.microsoft.com/office/drawing/2014/main" id="{7CF03E9B-FCD7-F442-A254-65ABE0B4FC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1EBB5EBE-9943-6946-A35D-110561847C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8849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3">
            <a:extLst>
              <a:ext uri="{FF2B5EF4-FFF2-40B4-BE49-F238E27FC236}">
                <a16:creationId xmlns:a16="http://schemas.microsoft.com/office/drawing/2014/main" id="{369042D0-5033-4541-ADD4-1239414CD9A6}"/>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7" name="Picture 4" descr="Syracuse University is presented next to a block S in white on an orange background" title="Syracuse University Logo">
            <a:extLst>
              <a:ext uri="{FF2B5EF4-FFF2-40B4-BE49-F238E27FC236}">
                <a16:creationId xmlns:a16="http://schemas.microsoft.com/office/drawing/2014/main" id="{DE7701AA-76BC-3943-BF2D-8660BCB5DAE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735" b="735"/>
          <a:stretch/>
        </p:blipFill>
        <p:spPr>
          <a:xfrm>
            <a:off x="457200" y="457200"/>
            <a:ext cx="3300984" cy="621792"/>
          </a:xfrm>
          <a:prstGeom prst="rect">
            <a:avLst/>
          </a:prstGeom>
        </p:spPr>
      </p:pic>
    </p:spTree>
    <p:extLst>
      <p:ext uri="{BB962C8B-B14F-4D97-AF65-F5344CB8AC3E}">
        <p14:creationId xmlns:p14="http://schemas.microsoft.com/office/powerpoint/2010/main" val="2401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3">
            <a:extLst>
              <a:ext uri="{FF2B5EF4-FFF2-40B4-BE49-F238E27FC236}">
                <a16:creationId xmlns:a16="http://schemas.microsoft.com/office/drawing/2014/main" id="{DC87AD74-788A-2745-9A83-3936DD28B959}"/>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6" name="Picture 4" descr="Syracuse University is presented next to a block S in orange on a navy background. " title="Syracuse University Logo">
            <a:extLst>
              <a:ext uri="{FF2B5EF4-FFF2-40B4-BE49-F238E27FC236}">
                <a16:creationId xmlns:a16="http://schemas.microsoft.com/office/drawing/2014/main" id="{BAA10509-61C6-614C-9E42-CC55FDFFA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57200" y="457200"/>
            <a:ext cx="3300984" cy="621792"/>
          </a:xfrm>
          <a:prstGeom prst="rect">
            <a:avLst/>
          </a:prstGeom>
        </p:spPr>
      </p:pic>
    </p:spTree>
    <p:extLst>
      <p:ext uri="{BB962C8B-B14F-4D97-AF65-F5344CB8AC3E}">
        <p14:creationId xmlns:p14="http://schemas.microsoft.com/office/powerpoint/2010/main" val="56986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350-A569-4D4A-A8C5-9F53139FA321}"/>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904DD360-C2B2-1A49-B668-FE02618F2B7F}"/>
              </a:ext>
            </a:extLst>
          </p:cNvPr>
          <p:cNvSpPr>
            <a:spLocks noGrp="1"/>
          </p:cNvSpPr>
          <p:nvPr>
            <p:ph idx="1"/>
          </p:nvPr>
        </p:nvSpPr>
        <p:spPr>
          <a:xfrm>
            <a:off x="838200" y="1825625"/>
            <a:ext cx="10515600" cy="4351338"/>
          </a:xfrm>
        </p:spPr>
        <p:txBody>
          <a:bodyPr/>
          <a:lstStyle>
            <a:lvl1pPr marL="0" indent="0">
              <a:buNone/>
              <a:defRPr sz="3200"/>
            </a:lvl1pPr>
            <a:lvl2pPr marL="9525" indent="0">
              <a:buNone/>
              <a:tabLst/>
              <a:defRPr sz="2800"/>
            </a:lvl2pPr>
            <a:lvl3pPr marL="9525" indent="0">
              <a:buNone/>
              <a:tabLst/>
              <a:defRPr sz="2800"/>
            </a:lvl3pPr>
            <a:lvl4pPr marL="9525" indent="0">
              <a:buNone/>
              <a:tabLst/>
              <a:defRPr sz="2400"/>
            </a:lvl4pPr>
            <a:lvl5pPr marL="9525" indent="0">
              <a:buNone/>
              <a:tabL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7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E5067853-CEB1-FC44-B005-DDF70C5D1070}"/>
              </a:ext>
            </a:extLst>
          </p:cNvPr>
          <p:cNvSpPr>
            <a:spLocks noGrp="1"/>
          </p:cNvSpPr>
          <p:nvPr>
            <p:ph idx="1"/>
          </p:nvPr>
        </p:nvSpPr>
        <p:spPr>
          <a:xfrm>
            <a:off x="838200" y="1825625"/>
            <a:ext cx="10515600" cy="4351338"/>
          </a:xfrm>
          <a:prstGeom prst="rect">
            <a:avLst/>
          </a:prstGeom>
        </p:spPr>
        <p:txBody>
          <a:bodyPr/>
          <a:lstStyle>
            <a:lvl1pPr>
              <a:defRPr sz="3200"/>
            </a:lvl1pPr>
            <a:lvl2pPr>
              <a:defRPr sz="28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7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07E-022E-794A-A444-D97BCE8B55BA}"/>
              </a:ext>
            </a:extLst>
          </p:cNvPr>
          <p:cNvSpPr>
            <a:spLocks noGrp="1"/>
          </p:cNvSpPr>
          <p:nvPr>
            <p:ph type="title"/>
          </p:nvPr>
        </p:nvSpPr>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E5029A84-5503-7243-AB5C-33942C7CB20D}"/>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8D58A4AA-3BBA-CD47-9E72-79747053069C}"/>
              </a:ext>
            </a:extLst>
          </p:cNvPr>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6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03F8-3E42-A544-82DD-AA6A2FE1F2B7}"/>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2CCD6E-072F-2642-AB45-71658C90933B}"/>
              </a:ext>
            </a:extLst>
          </p:cNvPr>
          <p:cNvSpPr>
            <a:spLocks noGrp="1"/>
          </p:cNvSpPr>
          <p:nvPr>
            <p:ph type="body" idx="1"/>
          </p:nvPr>
        </p:nvSpPr>
        <p:spPr>
          <a:xfrm>
            <a:off x="839788" y="1825625"/>
            <a:ext cx="5157787"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FCF624C1-8860-7343-A9C7-D4AE6D946B8C}"/>
              </a:ext>
            </a:extLst>
          </p:cNvPr>
          <p:cNvSpPr>
            <a:spLocks noGrp="1"/>
          </p:cNvSpPr>
          <p:nvPr>
            <p:ph sz="half" idx="2"/>
          </p:nvPr>
        </p:nvSpPr>
        <p:spPr>
          <a:xfrm>
            <a:off x="839788" y="2651761"/>
            <a:ext cx="5157787"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6F7A2362-C790-E647-BCBF-A98393C550A5}"/>
              </a:ext>
            </a:extLst>
          </p:cNvPr>
          <p:cNvSpPr>
            <a:spLocks noGrp="1"/>
          </p:cNvSpPr>
          <p:nvPr>
            <p:ph type="body" sz="quarter" idx="3"/>
          </p:nvPr>
        </p:nvSpPr>
        <p:spPr>
          <a:xfrm>
            <a:off x="6172200" y="1825625"/>
            <a:ext cx="5183188"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3FD1DC2-B954-A943-AD79-573CC1E41B48}"/>
              </a:ext>
            </a:extLst>
          </p:cNvPr>
          <p:cNvSpPr>
            <a:spLocks noGrp="1"/>
          </p:cNvSpPr>
          <p:nvPr>
            <p:ph sz="quarter" idx="4"/>
          </p:nvPr>
        </p:nvSpPr>
        <p:spPr>
          <a:xfrm>
            <a:off x="6172200" y="2651761"/>
            <a:ext cx="5183188"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4CB2F0-51AE-5C4D-B565-575D8027D99A}"/>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CBCC5045-1D03-7D4A-9807-27BCB241BDDB}"/>
              </a:ext>
            </a:extLst>
          </p:cNvPr>
          <p:cNvSpPr>
            <a:spLocks noGrp="1"/>
          </p:cNvSpPr>
          <p:nvPr>
            <p:ph type="body" idx="1"/>
          </p:nvPr>
        </p:nvSpPr>
        <p:spPr>
          <a:xfrm>
            <a:off x="838200" y="1825625"/>
            <a:ext cx="10515600" cy="435254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3">
            <a:extLst>
              <a:ext uri="{FF2B5EF4-FFF2-40B4-BE49-F238E27FC236}">
                <a16:creationId xmlns:a16="http://schemas.microsoft.com/office/drawing/2014/main" id="{08139C9B-1722-DF45-9141-674D6389476B}"/>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B074448F-ECDF-DC44-9F43-FD59771C7B33}"/>
              </a:ext>
            </a:extLst>
          </p:cNvPr>
          <p:cNvSpPr txBox="1"/>
          <p:nvPr userDrawn="1"/>
        </p:nvSpPr>
        <p:spPr>
          <a:xfrm>
            <a:off x="838200" y="6355845"/>
            <a:ext cx="1919243" cy="365125"/>
          </a:xfrm>
          <a:prstGeom prst="rect">
            <a:avLst/>
          </a:prstGeom>
          <a:noFill/>
        </p:spPr>
        <p:txBody>
          <a:bodyPr wrap="none" lIns="0" rIns="0" rtlCol="0" anchor="ctr">
            <a:noAutofit/>
          </a:bodyPr>
          <a:lstStyle/>
          <a:p>
            <a:r>
              <a:rPr lang="en-US" sz="1100" dirty="0">
                <a:solidFill>
                  <a:schemeClr val="tx2"/>
                </a:solidFill>
                <a:latin typeface="Sherman Serif Book" pitchFamily="2" charset="77"/>
                <a:ea typeface="Sherman Serif Book" pitchFamily="2" charset="77"/>
                <a:cs typeface="Verdana" panose="020B0604030504040204" pitchFamily="34" charset="0"/>
              </a:rPr>
              <a:t>Syracuse University</a:t>
            </a:r>
          </a:p>
        </p:txBody>
      </p:sp>
      <p:sp>
        <p:nvSpPr>
          <p:cNvPr id="12" name="TextBox 5">
            <a:extLst>
              <a:ext uri="{FF2B5EF4-FFF2-40B4-BE49-F238E27FC236}">
                <a16:creationId xmlns:a16="http://schemas.microsoft.com/office/drawing/2014/main" id="{5617610D-C255-5549-8A79-A9BD2F9C5841}"/>
              </a:ext>
            </a:extLst>
          </p:cNvPr>
          <p:cNvSpPr txBox="1"/>
          <p:nvPr userDrawn="1"/>
        </p:nvSpPr>
        <p:spPr>
          <a:xfrm>
            <a:off x="9434557" y="6355845"/>
            <a:ext cx="1919243" cy="365125"/>
          </a:xfrm>
          <a:prstGeom prst="rect">
            <a:avLst/>
          </a:prstGeom>
          <a:noFill/>
        </p:spPr>
        <p:txBody>
          <a:bodyPr wrap="none" lIns="0" rIns="0" rtlCol="0" anchor="ctr">
            <a:noAutofit/>
          </a:bodyPr>
          <a:lstStyle/>
          <a:p>
            <a:pPr algn="r"/>
            <a:fld id="{9A343670-1D05-7C47-B2D6-B371475A4076}" type="slidenum">
              <a:rPr lang="en-US" sz="1000" b="0" smtClean="0">
                <a:solidFill>
                  <a:schemeClr val="tx2"/>
                </a:solidFill>
                <a:latin typeface="Sherman Sans Book" pitchFamily="2" charset="77"/>
                <a:ea typeface="Sherman Sans Book" pitchFamily="2" charset="77"/>
                <a:cs typeface="Verdana" panose="020B0604030504040204" pitchFamily="34" charset="0"/>
              </a:rPr>
              <a:t>‹#›</a:t>
            </a:fld>
            <a:endParaRPr lang="en-US" sz="1000" b="0" dirty="0">
              <a:solidFill>
                <a:schemeClr val="tx2"/>
              </a:solidFill>
              <a:latin typeface="Sherman Sans Book" pitchFamily="2" charset="77"/>
              <a:ea typeface="Sherman Sans Book" pitchFamily="2" charset="77"/>
              <a:cs typeface="Verdana" panose="020B0604030504040204" pitchFamily="34" charset="0"/>
            </a:endParaRPr>
          </a:p>
        </p:txBody>
      </p:sp>
    </p:spTree>
    <p:extLst>
      <p:ext uri="{BB962C8B-B14F-4D97-AF65-F5344CB8AC3E}">
        <p14:creationId xmlns:p14="http://schemas.microsoft.com/office/powerpoint/2010/main" val="366896593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8" r:id="rId5"/>
    <p:sldLayoutId id="2147483671" r:id="rId6"/>
    <p:sldLayoutId id="2147483650" r:id="rId7"/>
    <p:sldLayoutId id="2147483652" r:id="rId8"/>
    <p:sldLayoutId id="2147483653" r:id="rId9"/>
    <p:sldLayoutId id="2147483672" r:id="rId10"/>
    <p:sldLayoutId id="2147483655" r:id="rId11"/>
    <p:sldLayoutId id="2147483654" r:id="rId12"/>
    <p:sldLayoutId id="2147483673" r:id="rId13"/>
    <p:sldLayoutId id="2147483658" r:id="rId14"/>
    <p:sldLayoutId id="2147483657" r:id="rId15"/>
    <p:sldLayoutId id="2147483662" r:id="rId16"/>
    <p:sldLayoutId id="2147483663" r:id="rId17"/>
    <p:sldLayoutId id="2147483656" r:id="rId18"/>
    <p:sldLayoutId id="2147483660" r:id="rId19"/>
    <p:sldLayoutId id="2147483661" r:id="rId20"/>
    <p:sldLayoutId id="2147483674" r:id="rId21"/>
  </p:sldLayoutIdLst>
  <p:txStyles>
    <p:titleStyle>
      <a:lvl1pPr algn="l" defTabSz="914400" rtl="0" eaLnBrk="1" latinLnBrk="0" hangingPunct="1">
        <a:lnSpc>
          <a:spcPct val="90000"/>
        </a:lnSpc>
        <a:spcBef>
          <a:spcPct val="0"/>
        </a:spcBef>
        <a:buNone/>
        <a:defRPr sz="3600" kern="1200">
          <a:solidFill>
            <a:schemeClr val="tx2"/>
          </a:solidFill>
          <a:latin typeface="Sherman Sans Book" pitchFamily="2" charset="77"/>
          <a:ea typeface="Sherman Sans Book" pitchFamily="2" charset="77"/>
          <a:cs typeface="Verdana" panose="020B0604030504040204" pitchFamily="34" charset="0"/>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powtoon.com/embed/ddkysJP03n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kTGrOcFiz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ites.googl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site/rebeccagigliosportfolio/gloss-medium" TargetMode="External"/><Relationship Id="rId2" Type="http://schemas.openxmlformats.org/officeDocument/2006/relationships/hyperlink" Target="https://sites.google.com/view/suedu655/hom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1F66-3E41-0E40-8A24-85BC6F280B2A}"/>
              </a:ext>
            </a:extLst>
          </p:cNvPr>
          <p:cNvSpPr>
            <a:spLocks noGrp="1"/>
          </p:cNvSpPr>
          <p:nvPr>
            <p:ph type="ctrTitle"/>
          </p:nvPr>
        </p:nvSpPr>
        <p:spPr/>
        <p:txBody>
          <a:bodyPr/>
          <a:lstStyle/>
          <a:p>
            <a:r>
              <a:rPr lang="en-US" altLang="zh-CN" b="1" dirty="0"/>
              <a:t>Introduction to Google Products</a:t>
            </a:r>
            <a:endParaRPr lang="en-US" b="1" dirty="0"/>
          </a:p>
        </p:txBody>
      </p:sp>
      <p:sp>
        <p:nvSpPr>
          <p:cNvPr id="3" name="Subtitle 2">
            <a:extLst>
              <a:ext uri="{FF2B5EF4-FFF2-40B4-BE49-F238E27FC236}">
                <a16:creationId xmlns:a16="http://schemas.microsoft.com/office/drawing/2014/main" id="{0737FF1F-0DED-694B-8A7F-D982B7827CB2}"/>
              </a:ext>
            </a:extLst>
          </p:cNvPr>
          <p:cNvSpPr>
            <a:spLocks noGrp="1"/>
          </p:cNvSpPr>
          <p:nvPr>
            <p:ph type="subTitle" idx="1"/>
          </p:nvPr>
        </p:nvSpPr>
        <p:spPr>
          <a:xfrm>
            <a:off x="731519" y="4975122"/>
            <a:ext cx="7285429" cy="1383148"/>
          </a:xfrm>
        </p:spPr>
        <p:txBody>
          <a:bodyPr>
            <a:normAutofit/>
          </a:bodyPr>
          <a:lstStyle/>
          <a:p>
            <a:r>
              <a:rPr lang="en-US" altLang="zh-CN" sz="2400" dirty="0"/>
              <a:t>Dr. Jing Lei, </a:t>
            </a:r>
            <a:r>
              <a:rPr lang="en-US" sz="2400" dirty="0"/>
              <a:t>Lei Wang, Amber Walton </a:t>
            </a:r>
          </a:p>
          <a:p>
            <a:r>
              <a:rPr lang="en-US" sz="2400" dirty="0"/>
              <a:t>Instructional Design, Development and Evaluation</a:t>
            </a:r>
          </a:p>
        </p:txBody>
      </p:sp>
      <p:sp>
        <p:nvSpPr>
          <p:cNvPr id="4" name="TextBox 3">
            <a:extLst>
              <a:ext uri="{FF2B5EF4-FFF2-40B4-BE49-F238E27FC236}">
                <a16:creationId xmlns:a16="http://schemas.microsoft.com/office/drawing/2014/main" id="{D2271935-54EA-471F-A894-F0B85893D09A}"/>
              </a:ext>
            </a:extLst>
          </p:cNvPr>
          <p:cNvSpPr txBox="1"/>
          <p:nvPr/>
        </p:nvSpPr>
        <p:spPr>
          <a:xfrm>
            <a:off x="663470" y="1456660"/>
            <a:ext cx="3710763" cy="923330"/>
          </a:xfrm>
          <a:prstGeom prst="rect">
            <a:avLst/>
          </a:prstGeom>
          <a:noFill/>
        </p:spPr>
        <p:txBody>
          <a:bodyPr wrap="square" rtlCol="0">
            <a:spAutoFit/>
          </a:bodyPr>
          <a:lstStyle/>
          <a:p>
            <a:r>
              <a:rPr lang="en-US" sz="5400" dirty="0">
                <a:solidFill>
                  <a:schemeClr val="tx2"/>
                </a:solidFill>
                <a:latin typeface="Sherman Sans Book" pitchFamily="2" charset="77"/>
              </a:rPr>
              <a:t>Workshop 1</a:t>
            </a:r>
          </a:p>
        </p:txBody>
      </p:sp>
    </p:spTree>
    <p:extLst>
      <p:ext uri="{BB962C8B-B14F-4D97-AF65-F5344CB8AC3E}">
        <p14:creationId xmlns:p14="http://schemas.microsoft.com/office/powerpoint/2010/main" val="559900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ED1F-B1F3-A546-A5B1-D62E87F77A20}"/>
              </a:ext>
            </a:extLst>
          </p:cNvPr>
          <p:cNvSpPr>
            <a:spLocks noGrp="1"/>
          </p:cNvSpPr>
          <p:nvPr>
            <p:ph type="title"/>
          </p:nvPr>
        </p:nvSpPr>
        <p:spPr/>
        <p:txBody>
          <a:bodyPr>
            <a:noAutofit/>
          </a:bodyPr>
          <a:lstStyle/>
          <a:p>
            <a:r>
              <a:rPr lang="en-US" altLang="zh-CN" dirty="0"/>
              <a:t>Thank you!</a:t>
            </a:r>
            <a:br>
              <a:rPr lang="en-US" dirty="0"/>
            </a:br>
            <a:br>
              <a:rPr lang="en-US" dirty="0"/>
            </a:br>
            <a:r>
              <a:rPr lang="en-US" dirty="0"/>
              <a:t> </a:t>
            </a:r>
          </a:p>
        </p:txBody>
      </p:sp>
      <p:sp>
        <p:nvSpPr>
          <p:cNvPr id="5" name="TextBox 2">
            <a:extLst>
              <a:ext uri="{FF2B5EF4-FFF2-40B4-BE49-F238E27FC236}">
                <a16:creationId xmlns:a16="http://schemas.microsoft.com/office/drawing/2014/main" id="{88FECA49-8363-484E-8180-9995EF7E4F71}"/>
              </a:ext>
            </a:extLst>
          </p:cNvPr>
          <p:cNvSpPr txBox="1"/>
          <p:nvPr/>
        </p:nvSpPr>
        <p:spPr>
          <a:xfrm>
            <a:off x="740664" y="4190828"/>
            <a:ext cx="3450945" cy="1569660"/>
          </a:xfrm>
          <a:prstGeom prst="rect">
            <a:avLst/>
          </a:prstGeom>
          <a:noFill/>
        </p:spPr>
        <p:txBody>
          <a:bodyPr wrap="none" rtlCol="0">
            <a:spAutoFit/>
          </a:bodyPr>
          <a:lstStyle/>
          <a:p>
            <a:r>
              <a:rPr lang="en-US" sz="2400" dirty="0">
                <a:latin typeface="Sherman Sans Book" pitchFamily="2" charset="77"/>
                <a:ea typeface="Sherman Sans Book" pitchFamily="2" charset="77"/>
                <a:cs typeface="Verdana" panose="020B0604030504040204" pitchFamily="34" charset="0"/>
              </a:rPr>
              <a:t>Lei Wang</a:t>
            </a:r>
          </a:p>
          <a:p>
            <a:r>
              <a:rPr lang="en-US" altLang="zh-CN" sz="2400" dirty="0">
                <a:latin typeface="Sherman Sans Book" pitchFamily="2" charset="77"/>
                <a:ea typeface="Sherman Sans Book" pitchFamily="2" charset="77"/>
                <a:cs typeface="Verdana" panose="020B0604030504040204" pitchFamily="34" charset="0"/>
              </a:rPr>
              <a:t>Ph.D.</a:t>
            </a:r>
            <a:r>
              <a:rPr lang="en-US" sz="2400" dirty="0">
                <a:latin typeface="Sherman Sans Book" pitchFamily="2" charset="77"/>
                <a:ea typeface="Sherman Sans Book" pitchFamily="2" charset="77"/>
                <a:cs typeface="Verdana" panose="020B0604030504040204" pitchFamily="34" charset="0"/>
              </a:rPr>
              <a:t> Student from IDD&amp;E</a:t>
            </a:r>
          </a:p>
          <a:p>
            <a:r>
              <a:rPr lang="en-US" sz="2400" dirty="0">
                <a:latin typeface="Sherman Sans Book" pitchFamily="2" charset="77"/>
                <a:ea typeface="Sherman Sans Book" pitchFamily="2" charset="77"/>
                <a:cs typeface="Verdana" panose="020B0604030504040204" pitchFamily="34" charset="0"/>
              </a:rPr>
              <a:t>lwang69@syr.edu</a:t>
            </a:r>
          </a:p>
          <a:p>
            <a:r>
              <a:rPr lang="en-US" sz="2400" dirty="0">
                <a:latin typeface="Sherman Sans Book" pitchFamily="2" charset="77"/>
                <a:ea typeface="Sherman Sans Book" pitchFamily="2" charset="77"/>
                <a:cs typeface="Verdana" panose="020B0604030504040204" pitchFamily="34" charset="0"/>
              </a:rPr>
              <a:t> </a:t>
            </a:r>
          </a:p>
        </p:txBody>
      </p:sp>
    </p:spTree>
    <p:extLst>
      <p:ext uri="{BB962C8B-B14F-4D97-AF65-F5344CB8AC3E}">
        <p14:creationId xmlns:p14="http://schemas.microsoft.com/office/powerpoint/2010/main" val="13674925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D7DE5E-CDA9-F941-923C-1B3B708442C3}"/>
              </a:ext>
            </a:extLst>
          </p:cNvPr>
          <p:cNvSpPr>
            <a:spLocks noGrp="1"/>
          </p:cNvSpPr>
          <p:nvPr>
            <p:ph type="ctrTitle"/>
          </p:nvPr>
        </p:nvSpPr>
        <p:spPr>
          <a:xfrm>
            <a:off x="457200" y="1879447"/>
            <a:ext cx="4390103" cy="1299688"/>
          </a:xfrm>
        </p:spPr>
        <p:txBody>
          <a:bodyPr/>
          <a:lstStyle/>
          <a:p>
            <a:r>
              <a:rPr lang="en-US" dirty="0">
                <a:hlinkClick r:id="rId3">
                  <a:extLst>
                    <a:ext uri="{A12FA001-AC4F-418D-AE19-62706E023703}">
                      <ahyp:hlinkClr xmlns:ahyp="http://schemas.microsoft.com/office/drawing/2018/hyperlinkcolor" val="tx"/>
                    </a:ext>
                  </a:extLst>
                </a:hlinkClick>
              </a:rPr>
              <a:t>Welcome Video</a:t>
            </a:r>
            <a:endParaRPr lang="en-US" dirty="0"/>
          </a:p>
        </p:txBody>
      </p:sp>
      <p:sp>
        <p:nvSpPr>
          <p:cNvPr id="8" name="Subtitle 2">
            <a:extLst>
              <a:ext uri="{FF2B5EF4-FFF2-40B4-BE49-F238E27FC236}">
                <a16:creationId xmlns:a16="http://schemas.microsoft.com/office/drawing/2014/main" id="{FEF7FDFF-7B86-BC4E-B0DD-84BC918A349F}"/>
              </a:ext>
            </a:extLst>
          </p:cNvPr>
          <p:cNvSpPr>
            <a:spLocks noGrp="1"/>
          </p:cNvSpPr>
          <p:nvPr>
            <p:ph type="subTitle" idx="1"/>
          </p:nvPr>
        </p:nvSpPr>
        <p:spPr>
          <a:xfrm>
            <a:off x="499730" y="3678866"/>
            <a:ext cx="4390103" cy="1039761"/>
          </a:xfrm>
        </p:spPr>
        <p:txBody>
          <a:bodyPr/>
          <a:lstStyle/>
          <a:p>
            <a:r>
              <a:rPr lang="en-US" dirty="0"/>
              <a:t>Know about each other here at Syracuse University</a:t>
            </a:r>
          </a:p>
        </p:txBody>
      </p:sp>
      <p:pic>
        <p:nvPicPr>
          <p:cNvPr id="6" name="Picture Placeholder 3" descr="Aerial photo of campus buildings: Crouse, Maxwell, Eggers, and Tolley. The photo is taken in the fall. Trees are turning into yellows and browns in the background. " title="Syracuse University Campus">
            <a:extLst>
              <a:ext uri="{FF2B5EF4-FFF2-40B4-BE49-F238E27FC236}">
                <a16:creationId xmlns:a16="http://schemas.microsoft.com/office/drawing/2014/main" id="{A75B6B7E-AA76-B54A-AAEF-B2AC81D8C0E4}"/>
              </a:ext>
            </a:extLst>
          </p:cNvPr>
          <p:cNvPicPr>
            <a:picLocks noGrp="1" noChangeAspect="1"/>
          </p:cNvPicPr>
          <p:nvPr>
            <p:ph type="pic" sz="quarter" idx="10"/>
          </p:nvPr>
        </p:nvPicPr>
        <p:blipFill rotWithShape="1">
          <a:blip r:embed="rId4" cstate="hqprint">
            <a:extLst>
              <a:ext uri="{28A0092B-C50C-407E-A947-70E740481C1C}">
                <a14:useLocalDpi xmlns:a14="http://schemas.microsoft.com/office/drawing/2010/main"/>
              </a:ext>
            </a:extLst>
          </a:blip>
          <a:srcRect/>
          <a:stretch/>
        </p:blipFill>
        <p:spPr>
          <a:xfrm>
            <a:off x="5029200" y="0"/>
            <a:ext cx="7162800" cy="6858000"/>
          </a:xfrm>
        </p:spPr>
      </p:pic>
    </p:spTree>
    <p:extLst>
      <p:ext uri="{BB962C8B-B14F-4D97-AF65-F5344CB8AC3E}">
        <p14:creationId xmlns:p14="http://schemas.microsoft.com/office/powerpoint/2010/main" val="26670224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C9AB81-D711-44B9-BB0B-06D792ABABA6}"/>
              </a:ext>
            </a:extLst>
          </p:cNvPr>
          <p:cNvSpPr>
            <a:spLocks noGrp="1"/>
          </p:cNvSpPr>
          <p:nvPr>
            <p:ph type="title"/>
          </p:nvPr>
        </p:nvSpPr>
        <p:spPr/>
        <p:txBody>
          <a:bodyPr/>
          <a:lstStyle/>
          <a:p>
            <a:r>
              <a:rPr lang="en-US" dirty="0"/>
              <a:t>Blackboard Resources</a:t>
            </a:r>
          </a:p>
        </p:txBody>
      </p:sp>
      <p:sp>
        <p:nvSpPr>
          <p:cNvPr id="3" name="内容占位符 2">
            <a:extLst>
              <a:ext uri="{FF2B5EF4-FFF2-40B4-BE49-F238E27FC236}">
                <a16:creationId xmlns:a16="http://schemas.microsoft.com/office/drawing/2014/main" id="{DCAC8D47-4515-4D88-80BB-B23BD5ADC928}"/>
              </a:ext>
            </a:extLst>
          </p:cNvPr>
          <p:cNvSpPr>
            <a:spLocks noGrp="1"/>
          </p:cNvSpPr>
          <p:nvPr>
            <p:ph idx="1"/>
          </p:nvPr>
        </p:nvSpPr>
        <p:spPr>
          <a:xfrm>
            <a:off x="1066800" y="1477926"/>
            <a:ext cx="5029200" cy="4557114"/>
          </a:xfrm>
          <a:noFill/>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2400" b="1" dirty="0"/>
              <a:t>L</a:t>
            </a:r>
            <a:r>
              <a:rPr lang="en-US" altLang="zh-CN" sz="2400" b="1" dirty="0"/>
              <a:t>og in the Mac</a:t>
            </a:r>
          </a:p>
          <a:p>
            <a:pPr marL="0" indent="0" algn="ctr">
              <a:buNone/>
            </a:pPr>
            <a:r>
              <a:rPr lang="en-US" altLang="zh-CN" sz="2400" b="1" dirty="0"/>
              <a:t>(no ID or password needed)</a:t>
            </a:r>
            <a:endParaRPr lang="en-US" sz="2400" b="1" dirty="0"/>
          </a:p>
          <a:p>
            <a:pPr marL="0" indent="0" algn="ctr">
              <a:buNone/>
            </a:pPr>
            <a:r>
              <a:rPr lang="zh-CN" altLang="en-US" b="1" dirty="0"/>
              <a:t>↓</a:t>
            </a:r>
            <a:endParaRPr lang="en-US" b="1" dirty="0"/>
          </a:p>
          <a:p>
            <a:pPr marL="0" indent="0" algn="ctr">
              <a:buNone/>
            </a:pPr>
            <a:r>
              <a:rPr lang="en-US" sz="2400" b="1" dirty="0"/>
              <a:t>Double click “Chrome”</a:t>
            </a:r>
          </a:p>
          <a:p>
            <a:pPr marL="0" indent="0" algn="ctr">
              <a:buNone/>
            </a:pPr>
            <a:r>
              <a:rPr lang="en-US" sz="2400" b="1" dirty="0"/>
              <a:t>(If there’s no icon, search for it)</a:t>
            </a:r>
            <a:endParaRPr lang="en-US" b="1" dirty="0"/>
          </a:p>
          <a:p>
            <a:pPr marL="0" indent="0" algn="ctr">
              <a:buNone/>
            </a:pPr>
            <a:r>
              <a:rPr lang="zh-CN" altLang="en-US" b="1" dirty="0"/>
              <a:t>↓</a:t>
            </a:r>
            <a:endParaRPr lang="en-US" b="1" dirty="0"/>
          </a:p>
          <a:p>
            <a:pPr marL="0" indent="0" algn="ctr">
              <a:buNone/>
            </a:pPr>
            <a:r>
              <a:rPr lang="en-US" sz="2400" b="1" dirty="0"/>
              <a:t>Go</a:t>
            </a:r>
            <a:r>
              <a:rPr lang="zh-CN" altLang="en-US" sz="2400" b="1" dirty="0"/>
              <a:t> </a:t>
            </a:r>
            <a:r>
              <a:rPr lang="en-US" altLang="zh-CN" sz="2400" b="1" dirty="0"/>
              <a:t>to</a:t>
            </a:r>
            <a:r>
              <a:rPr lang="en-US" sz="2400" b="1" dirty="0"/>
              <a:t> the address:</a:t>
            </a:r>
          </a:p>
          <a:p>
            <a:pPr marL="0" indent="0" algn="ctr">
              <a:buNone/>
            </a:pPr>
            <a:r>
              <a:rPr lang="en-US" sz="2400" b="1" dirty="0"/>
              <a:t>blackboard.syracuse.edu</a:t>
            </a:r>
          </a:p>
          <a:p>
            <a:endParaRPr lang="en-US" b="1" dirty="0"/>
          </a:p>
        </p:txBody>
      </p:sp>
      <p:sp>
        <p:nvSpPr>
          <p:cNvPr id="4" name="内容占位符 2">
            <a:extLst>
              <a:ext uri="{FF2B5EF4-FFF2-40B4-BE49-F238E27FC236}">
                <a16:creationId xmlns:a16="http://schemas.microsoft.com/office/drawing/2014/main" id="{10FEC324-0368-4AAE-AFC0-E26C2EF4C7AC}"/>
              </a:ext>
            </a:extLst>
          </p:cNvPr>
          <p:cNvSpPr txBox="1">
            <a:spLocks/>
          </p:cNvSpPr>
          <p:nvPr/>
        </p:nvSpPr>
        <p:spPr>
          <a:xfrm>
            <a:off x="6096000" y="1477926"/>
            <a:ext cx="5029200" cy="4557114"/>
          </a:xfrm>
          <a:prstGeom prst="rect">
            <a:avLst/>
          </a:prstGeom>
          <a:noFill/>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US" sz="2400" b="1" dirty="0"/>
              <a:t>Organizations</a:t>
            </a:r>
          </a:p>
          <a:p>
            <a:pPr marL="0" indent="0" algn="ctr">
              <a:buFont typeface="Garamond" pitchFamily="18" charset="0"/>
              <a:buNone/>
            </a:pPr>
            <a:r>
              <a:rPr lang="zh-CN" altLang="en-US" b="1" dirty="0"/>
              <a:t>↓</a:t>
            </a:r>
            <a:endParaRPr lang="en-US" b="1" dirty="0"/>
          </a:p>
          <a:p>
            <a:pPr marL="0" indent="0" algn="ctr">
              <a:buFont typeface="Garamond" pitchFamily="18" charset="0"/>
              <a:buNone/>
            </a:pPr>
            <a:r>
              <a:rPr lang="en-US" sz="2400" b="1" dirty="0"/>
              <a:t>SU Fulbright DAI 2020</a:t>
            </a:r>
          </a:p>
          <a:p>
            <a:pPr marL="0" indent="0" algn="ctr">
              <a:buFont typeface="Garamond" pitchFamily="18" charset="0"/>
              <a:buNone/>
            </a:pPr>
            <a:r>
              <a:rPr lang="zh-CN" altLang="en-US" b="1" dirty="0"/>
              <a:t>↓</a:t>
            </a:r>
            <a:endParaRPr lang="en-US" b="1" dirty="0"/>
          </a:p>
          <a:p>
            <a:pPr marL="0" indent="0" algn="ctr">
              <a:buFont typeface="Garamond" pitchFamily="18" charset="0"/>
              <a:buNone/>
            </a:pPr>
            <a:r>
              <a:rPr lang="en-US" sz="2400" b="1" dirty="0"/>
              <a:t>Content </a:t>
            </a:r>
          </a:p>
          <a:p>
            <a:pPr marL="0" indent="0" algn="ctr">
              <a:buFont typeface="Garamond" pitchFamily="18" charset="0"/>
              <a:buNone/>
            </a:pPr>
            <a:r>
              <a:rPr lang="zh-CN" altLang="en-US" b="1" dirty="0"/>
              <a:t>↓</a:t>
            </a:r>
            <a:endParaRPr lang="en-US" b="1" dirty="0"/>
          </a:p>
          <a:p>
            <a:pPr marL="0" indent="0" algn="ctr">
              <a:buFont typeface="Garamond" pitchFamily="18" charset="0"/>
              <a:buNone/>
            </a:pPr>
            <a:r>
              <a:rPr lang="en-US" sz="2400" b="1" dirty="0"/>
              <a:t>Technology Workshops</a:t>
            </a:r>
          </a:p>
          <a:p>
            <a:pPr marL="0" indent="0" algn="ctr">
              <a:buNone/>
            </a:pPr>
            <a:r>
              <a:rPr lang="zh-CN" altLang="en-US" sz="2400" b="1" dirty="0"/>
              <a:t>↓</a:t>
            </a:r>
            <a:endParaRPr lang="en-US" sz="2400" b="1" dirty="0"/>
          </a:p>
          <a:p>
            <a:pPr marL="0" indent="0" algn="ctr">
              <a:buNone/>
            </a:pPr>
            <a:r>
              <a:rPr lang="en-US" altLang="zh-CN" sz="2400" b="1" dirty="0"/>
              <a:t>Introduction to Google Products</a:t>
            </a:r>
            <a:endParaRPr lang="en-US" sz="2400" b="1" dirty="0"/>
          </a:p>
        </p:txBody>
      </p:sp>
      <p:pic>
        <p:nvPicPr>
          <p:cNvPr id="1026" name="Picture 2" descr="https://gss0.bdstatic.com/-4o3dSag_xI4khGkpoWK1HF6hhy/baike/w%3D268%3Bg%3D0/sign=17d13608d90735fa91f049bfa66a688e/cb8065380cd791232b140067a0345982b2b78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301" y="2492891"/>
            <a:ext cx="1015398" cy="101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9405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69A7-C407-4DFD-9706-2A5FB80149EF}"/>
              </a:ext>
            </a:extLst>
          </p:cNvPr>
          <p:cNvSpPr>
            <a:spLocks noGrp="1"/>
          </p:cNvSpPr>
          <p:nvPr>
            <p:ph type="title"/>
          </p:nvPr>
        </p:nvSpPr>
        <p:spPr/>
        <p:txBody>
          <a:bodyPr/>
          <a:lstStyle/>
          <a:p>
            <a:r>
              <a:rPr lang="en-US" b="1" dirty="0"/>
              <a:t>Goal</a:t>
            </a:r>
            <a:endParaRPr lang="en-US" dirty="0"/>
          </a:p>
        </p:txBody>
      </p:sp>
      <p:sp>
        <p:nvSpPr>
          <p:cNvPr id="3" name="Content Placeholder 2">
            <a:extLst>
              <a:ext uri="{FF2B5EF4-FFF2-40B4-BE49-F238E27FC236}">
                <a16:creationId xmlns:a16="http://schemas.microsoft.com/office/drawing/2014/main" id="{CBBDFA55-33C4-460F-9D91-DA2CC2BEC014}"/>
              </a:ext>
            </a:extLst>
          </p:cNvPr>
          <p:cNvSpPr>
            <a:spLocks noGrp="1"/>
          </p:cNvSpPr>
          <p:nvPr>
            <p:ph idx="1"/>
          </p:nvPr>
        </p:nvSpPr>
        <p:spPr>
          <a:xfrm>
            <a:off x="838199" y="1825625"/>
            <a:ext cx="10791826" cy="1479550"/>
          </a:xfrm>
        </p:spPr>
        <p:txBody>
          <a:bodyPr>
            <a:normAutofit/>
          </a:bodyPr>
          <a:lstStyle/>
          <a:p>
            <a:r>
              <a:rPr lang="en-US" dirty="0"/>
              <a:t>Creating Google Sites integrating different Google Apps.</a:t>
            </a:r>
          </a:p>
        </p:txBody>
      </p:sp>
    </p:spTree>
    <p:extLst>
      <p:ext uri="{BB962C8B-B14F-4D97-AF65-F5344CB8AC3E}">
        <p14:creationId xmlns:p14="http://schemas.microsoft.com/office/powerpoint/2010/main" val="27148394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28674" y="219075"/>
            <a:ext cx="11001375" cy="1790700"/>
          </a:xfrm>
        </p:spPr>
        <p:txBody>
          <a:bodyPr>
            <a:normAutofit fontScale="90000"/>
          </a:bodyPr>
          <a:lstStyle/>
          <a:p>
            <a:r>
              <a:rPr lang="en-US" b="1" dirty="0"/>
              <a:t>Learning objectives:</a:t>
            </a:r>
            <a:br>
              <a:rPr lang="en-US" b="1" dirty="0"/>
            </a:br>
            <a:br>
              <a:rPr lang="en-US" dirty="0"/>
            </a:br>
            <a:r>
              <a:rPr lang="en-US" dirty="0"/>
              <a:t>By the end of the workshop, all Fulbright scholars will be able to :</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a:xfrm>
            <a:off x="828674" y="2262188"/>
            <a:ext cx="10515600" cy="3824287"/>
          </a:xfrm>
        </p:spPr>
        <p:txBody>
          <a:bodyPr>
            <a:normAutofit/>
          </a:bodyPr>
          <a:lstStyle/>
          <a:p>
            <a:r>
              <a:rPr lang="en-US" dirty="0"/>
              <a:t>identify what Google Sites is.</a:t>
            </a:r>
          </a:p>
          <a:p>
            <a:r>
              <a:rPr lang="en-US" dirty="0"/>
              <a:t>describe the “G Suite” applications.  </a:t>
            </a:r>
          </a:p>
          <a:p>
            <a:r>
              <a:rPr lang="en-US" dirty="0"/>
              <a:t>create a project based on one G Suite application by</a:t>
            </a:r>
            <a:r>
              <a:rPr lang="zh-CN" altLang="en-US" dirty="0"/>
              <a:t> </a:t>
            </a:r>
            <a:r>
              <a:rPr lang="en-US" dirty="0"/>
              <a:t>working with peers.</a:t>
            </a:r>
          </a:p>
          <a:p>
            <a:r>
              <a:rPr lang="en-US" dirty="0"/>
              <a:t>use Google Apps with applicable resources.</a:t>
            </a:r>
          </a:p>
          <a:p>
            <a:r>
              <a:rPr lang="en-US" dirty="0"/>
              <a:t>describe their thoughts about using Google Apps and how they are moving to adopt them.</a:t>
            </a:r>
          </a:p>
        </p:txBody>
      </p:sp>
    </p:spTree>
    <p:extLst>
      <p:ext uri="{BB962C8B-B14F-4D97-AF65-F5344CB8AC3E}">
        <p14:creationId xmlns:p14="http://schemas.microsoft.com/office/powerpoint/2010/main" val="2276994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D9D9-DBD8-4743-938B-A736883A17EF}"/>
              </a:ext>
            </a:extLst>
          </p:cNvPr>
          <p:cNvSpPr>
            <a:spLocks noGrp="1"/>
          </p:cNvSpPr>
          <p:nvPr>
            <p:ph type="title"/>
          </p:nvPr>
        </p:nvSpPr>
        <p:spPr/>
        <p:txBody>
          <a:bodyPr/>
          <a:lstStyle/>
          <a:p>
            <a:r>
              <a:rPr lang="en-US" dirty="0"/>
              <a:t>What </a:t>
            </a:r>
            <a:r>
              <a:rPr lang="en-US" altLang="zh-CN" dirty="0"/>
              <a:t>is</a:t>
            </a:r>
            <a:r>
              <a:rPr lang="en-US" dirty="0"/>
              <a:t> Google Sites?</a:t>
            </a:r>
          </a:p>
        </p:txBody>
      </p:sp>
      <p:sp>
        <p:nvSpPr>
          <p:cNvPr id="3" name="Content Placeholder 2">
            <a:extLst>
              <a:ext uri="{FF2B5EF4-FFF2-40B4-BE49-F238E27FC236}">
                <a16:creationId xmlns:a16="http://schemas.microsoft.com/office/drawing/2014/main" id="{77517D80-7253-4185-A940-7C0DF200BFA9}"/>
              </a:ext>
            </a:extLst>
          </p:cNvPr>
          <p:cNvSpPr>
            <a:spLocks noGrp="1"/>
          </p:cNvSpPr>
          <p:nvPr>
            <p:ph idx="1"/>
          </p:nvPr>
        </p:nvSpPr>
        <p:spPr/>
        <p:txBody>
          <a:bodyPr/>
          <a:lstStyle/>
          <a:p>
            <a:r>
              <a:rPr lang="en-US" dirty="0">
                <a:hlinkClick r:id="rId3"/>
              </a:rPr>
              <a:t>https://www.youtube.com/watch?v=tkTGrOcFiz0</a:t>
            </a:r>
            <a:endParaRPr lang="en-US" dirty="0"/>
          </a:p>
          <a:p>
            <a:r>
              <a:rPr lang="en-US" dirty="0"/>
              <a:t>To access Google sites, </a:t>
            </a:r>
            <a:r>
              <a:rPr lang="en-US" altLang="zh-CN" dirty="0"/>
              <a:t>please </a:t>
            </a:r>
            <a:r>
              <a:rPr lang="en-US" dirty="0"/>
              <a:t>first log into any google product </a:t>
            </a:r>
            <a:r>
              <a:rPr lang="en-US" altLang="zh-CN" dirty="0"/>
              <a:t>or get our sites from </a:t>
            </a:r>
            <a:r>
              <a:rPr lang="en-US" dirty="0">
                <a:hlinkClick r:id="rId4"/>
              </a:rPr>
              <a:t>https://sites.google.com/</a:t>
            </a:r>
            <a:endParaRPr lang="en-US" dirty="0"/>
          </a:p>
          <a:p>
            <a:pPr marL="0" indent="0">
              <a:buNone/>
            </a:pPr>
            <a:endParaRPr lang="en-US" dirty="0"/>
          </a:p>
        </p:txBody>
      </p:sp>
    </p:spTree>
    <p:extLst>
      <p:ext uri="{BB962C8B-B14F-4D97-AF65-F5344CB8AC3E}">
        <p14:creationId xmlns:p14="http://schemas.microsoft.com/office/powerpoint/2010/main" val="32186222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992626-7A80-954D-B448-E70159132844}"/>
              </a:ext>
            </a:extLst>
          </p:cNvPr>
          <p:cNvSpPr>
            <a:spLocks noGrp="1"/>
          </p:cNvSpPr>
          <p:nvPr>
            <p:ph type="title"/>
          </p:nvPr>
        </p:nvSpPr>
        <p:spPr>
          <a:xfrm>
            <a:off x="838200" y="237534"/>
            <a:ext cx="10515600" cy="1325563"/>
          </a:xfrm>
        </p:spPr>
        <p:txBody>
          <a:bodyPr/>
          <a:lstStyle/>
          <a:p>
            <a:r>
              <a:rPr lang="en-US" b="1" dirty="0"/>
              <a:t>Introduction to Google Apps</a:t>
            </a:r>
          </a:p>
        </p:txBody>
      </p:sp>
      <p:pic>
        <p:nvPicPr>
          <p:cNvPr id="6" name="Picture 5">
            <a:extLst>
              <a:ext uri="{FF2B5EF4-FFF2-40B4-BE49-F238E27FC236}">
                <a16:creationId xmlns:a16="http://schemas.microsoft.com/office/drawing/2014/main" id="{7A8D85B2-4FBB-422C-8608-86BDABF6CF56}"/>
              </a:ext>
            </a:extLst>
          </p:cNvPr>
          <p:cNvPicPr>
            <a:picLocks noChangeAspect="1"/>
          </p:cNvPicPr>
          <p:nvPr/>
        </p:nvPicPr>
        <p:blipFill>
          <a:blip r:embed="rId3"/>
          <a:stretch>
            <a:fillRect/>
          </a:stretch>
        </p:blipFill>
        <p:spPr>
          <a:xfrm>
            <a:off x="1902940" y="1475813"/>
            <a:ext cx="7747687" cy="4629388"/>
          </a:xfrm>
          <a:prstGeom prst="rect">
            <a:avLst/>
          </a:prstGeom>
        </p:spPr>
      </p:pic>
    </p:spTree>
    <p:extLst>
      <p:ext uri="{BB962C8B-B14F-4D97-AF65-F5344CB8AC3E}">
        <p14:creationId xmlns:p14="http://schemas.microsoft.com/office/powerpoint/2010/main" val="505350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47A6-83C8-4074-9169-9DB173600806}"/>
              </a:ext>
            </a:extLst>
          </p:cNvPr>
          <p:cNvSpPr>
            <a:spLocks noGrp="1"/>
          </p:cNvSpPr>
          <p:nvPr>
            <p:ph type="title"/>
          </p:nvPr>
        </p:nvSpPr>
        <p:spPr/>
        <p:txBody>
          <a:bodyPr/>
          <a:lstStyle/>
          <a:p>
            <a:r>
              <a:rPr lang="en-US" dirty="0"/>
              <a:t>Groupwork</a:t>
            </a:r>
          </a:p>
        </p:txBody>
      </p:sp>
      <p:sp>
        <p:nvSpPr>
          <p:cNvPr id="3" name="Content Placeholder 2">
            <a:extLst>
              <a:ext uri="{FF2B5EF4-FFF2-40B4-BE49-F238E27FC236}">
                <a16:creationId xmlns:a16="http://schemas.microsoft.com/office/drawing/2014/main" id="{EBC329AB-FA28-4F59-BB2D-B337EDEB31CC}"/>
              </a:ext>
            </a:extLst>
          </p:cNvPr>
          <p:cNvSpPr>
            <a:spLocks noGrp="1"/>
          </p:cNvSpPr>
          <p:nvPr>
            <p:ph idx="1"/>
          </p:nvPr>
        </p:nvSpPr>
        <p:spPr>
          <a:xfrm>
            <a:off x="628651" y="1552575"/>
            <a:ext cx="11005184" cy="1598613"/>
          </a:xfrm>
        </p:spPr>
        <p:txBody>
          <a:bodyPr>
            <a:normAutofit/>
          </a:bodyPr>
          <a:lstStyle/>
          <a:p>
            <a:r>
              <a:rPr lang="en-US" dirty="0"/>
              <a:t>“Education is a pragmatic process of choosing what is most important to emphasize in a limited amount of instructional time.” </a:t>
            </a:r>
            <a:r>
              <a:rPr lang="en-US" sz="2200" dirty="0"/>
              <a:t>(Reynolds, Livingston, Wilson; </a:t>
            </a:r>
            <a:r>
              <a:rPr lang="en-US" sz="2200" i="1" dirty="0"/>
              <a:t>Measurement and Assessment in Education</a:t>
            </a:r>
            <a:r>
              <a:rPr lang="en-US" sz="2200" dirty="0"/>
              <a:t>, 2009, p. 175)</a:t>
            </a:r>
          </a:p>
        </p:txBody>
      </p:sp>
      <p:sp>
        <p:nvSpPr>
          <p:cNvPr id="10" name="矩形 9"/>
          <p:cNvSpPr/>
          <p:nvPr/>
        </p:nvSpPr>
        <p:spPr>
          <a:xfrm>
            <a:off x="190500" y="3528061"/>
            <a:ext cx="3916680" cy="8991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Station 1 (Google Spreadsheets) </a:t>
            </a:r>
          </a:p>
        </p:txBody>
      </p:sp>
      <p:sp>
        <p:nvSpPr>
          <p:cNvPr id="11" name="矩形 10"/>
          <p:cNvSpPr/>
          <p:nvPr/>
        </p:nvSpPr>
        <p:spPr>
          <a:xfrm>
            <a:off x="4601527" y="3528061"/>
            <a:ext cx="3268980" cy="899160"/>
          </a:xfrm>
          <a:prstGeom prst="rect">
            <a:avLst/>
          </a:prstGeom>
          <a:solidFill>
            <a:srgbClr val="00B050"/>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Station 2 (Google Docs) </a:t>
            </a:r>
          </a:p>
        </p:txBody>
      </p:sp>
      <p:sp>
        <p:nvSpPr>
          <p:cNvPr id="12" name="矩形 11"/>
          <p:cNvSpPr/>
          <p:nvPr/>
        </p:nvSpPr>
        <p:spPr>
          <a:xfrm>
            <a:off x="8364855" y="3528061"/>
            <a:ext cx="3268980" cy="89916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Station 3 (Google Forms) </a:t>
            </a:r>
          </a:p>
        </p:txBody>
      </p:sp>
      <p:sp>
        <p:nvSpPr>
          <p:cNvPr id="4" name="TextBox 3">
            <a:extLst>
              <a:ext uri="{FF2B5EF4-FFF2-40B4-BE49-F238E27FC236}">
                <a16:creationId xmlns:a16="http://schemas.microsoft.com/office/drawing/2014/main" id="{2A537BEA-96EF-4DFB-AE46-9D18D8F145A4}"/>
              </a:ext>
            </a:extLst>
          </p:cNvPr>
          <p:cNvSpPr txBox="1"/>
          <p:nvPr/>
        </p:nvSpPr>
        <p:spPr>
          <a:xfrm>
            <a:off x="838200" y="5013037"/>
            <a:ext cx="10401300" cy="584775"/>
          </a:xfrm>
          <a:prstGeom prst="rect">
            <a:avLst/>
          </a:prstGeom>
          <a:noFill/>
        </p:spPr>
        <p:txBody>
          <a:bodyPr wrap="square" rtlCol="0">
            <a:spAutoFit/>
          </a:bodyPr>
          <a:lstStyle/>
          <a:p>
            <a:r>
              <a:rPr lang="en-US" sz="3200" dirty="0">
                <a:solidFill>
                  <a:schemeClr val="accent1"/>
                </a:solidFill>
                <a:latin typeface="Sherman Sans Book" pitchFamily="2" charset="77"/>
              </a:rPr>
              <a:t>Go through the instructions and complete them in time. </a:t>
            </a:r>
          </a:p>
        </p:txBody>
      </p:sp>
    </p:spTree>
    <p:extLst>
      <p:ext uri="{BB962C8B-B14F-4D97-AF65-F5344CB8AC3E}">
        <p14:creationId xmlns:p14="http://schemas.microsoft.com/office/powerpoint/2010/main" val="1460673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A504-F36B-4554-989F-CA13649BC413}"/>
              </a:ext>
            </a:extLst>
          </p:cNvPr>
          <p:cNvSpPr>
            <a:spLocks noGrp="1"/>
          </p:cNvSpPr>
          <p:nvPr>
            <p:ph type="title"/>
          </p:nvPr>
        </p:nvSpPr>
        <p:spPr/>
        <p:txBody>
          <a:bodyPr/>
          <a:lstStyle/>
          <a:p>
            <a:r>
              <a:rPr lang="en-US" dirty="0"/>
              <a:t>Examples of using Google Sites to design online courses</a:t>
            </a:r>
          </a:p>
        </p:txBody>
      </p:sp>
      <p:sp>
        <p:nvSpPr>
          <p:cNvPr id="3" name="Content Placeholder 2">
            <a:extLst>
              <a:ext uri="{FF2B5EF4-FFF2-40B4-BE49-F238E27FC236}">
                <a16:creationId xmlns:a16="http://schemas.microsoft.com/office/drawing/2014/main" id="{77796ED3-D893-4A57-9C7A-E28615523FA6}"/>
              </a:ext>
            </a:extLst>
          </p:cNvPr>
          <p:cNvSpPr>
            <a:spLocks noGrp="1"/>
          </p:cNvSpPr>
          <p:nvPr>
            <p:ph idx="1"/>
          </p:nvPr>
        </p:nvSpPr>
        <p:spPr/>
        <p:txBody>
          <a:bodyPr/>
          <a:lstStyle/>
          <a:p>
            <a:r>
              <a:rPr lang="en-US" dirty="0">
                <a:hlinkClick r:id="rId2"/>
              </a:rPr>
              <a:t>https://sites.google.com/view/suedu655/home</a:t>
            </a:r>
            <a:endParaRPr lang="en-US" dirty="0"/>
          </a:p>
          <a:p>
            <a:r>
              <a:rPr lang="en-US">
                <a:hlinkClick r:id="rId3"/>
              </a:rPr>
              <a:t>https://sites.google.com/site/rebeccagigliosportfolio/gloss-medium</a:t>
            </a:r>
            <a:endParaRPr lang="en-US" dirty="0"/>
          </a:p>
        </p:txBody>
      </p:sp>
    </p:spTree>
    <p:extLst>
      <p:ext uri="{BB962C8B-B14F-4D97-AF65-F5344CB8AC3E}">
        <p14:creationId xmlns:p14="http://schemas.microsoft.com/office/powerpoint/2010/main" val="1631890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9601</TotalTime>
  <Words>702</Words>
  <Application>Microsoft Office PowerPoint</Application>
  <PresentationFormat>Widescreen</PresentationFormat>
  <Paragraphs>60</Paragraphs>
  <Slides>10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Sherman Sans</vt:lpstr>
      <vt:lpstr>Sherman Sans Book</vt:lpstr>
      <vt:lpstr>Sherman Serif Book</vt:lpstr>
      <vt:lpstr>System Font Regular</vt:lpstr>
      <vt:lpstr>Arial</vt:lpstr>
      <vt:lpstr>Calibri</vt:lpstr>
      <vt:lpstr>Garamond</vt:lpstr>
      <vt:lpstr>Verdana</vt:lpstr>
      <vt:lpstr>Wingdings</vt:lpstr>
      <vt:lpstr>Office Theme</vt:lpstr>
      <vt:lpstr>Introduction to Google Products</vt:lpstr>
      <vt:lpstr>Welcome Video</vt:lpstr>
      <vt:lpstr>Blackboard Resources</vt:lpstr>
      <vt:lpstr>Goal</vt:lpstr>
      <vt:lpstr>Learning objectives:  By the end of the workshop, all Fulbright scholars will be able to :</vt:lpstr>
      <vt:lpstr>What is Google Sites?</vt:lpstr>
      <vt:lpstr>Introduction to Google Apps</vt:lpstr>
      <vt:lpstr>Groupwork</vt:lpstr>
      <vt:lpstr>Examples of using Google Sites to design online courses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De La Vega</dc:creator>
  <cp:lastModifiedBy>Lei Wang</cp:lastModifiedBy>
  <cp:revision>205</cp:revision>
  <dcterms:created xsi:type="dcterms:W3CDTF">2019-07-05T14:23:44Z</dcterms:created>
  <dcterms:modified xsi:type="dcterms:W3CDTF">2020-02-02T03:14:15Z</dcterms:modified>
</cp:coreProperties>
</file>